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3" r:id="rId3"/>
    <p:sldId id="257" r:id="rId4"/>
    <p:sldId id="258" r:id="rId5"/>
    <p:sldId id="259" r:id="rId6"/>
    <p:sldId id="261" r:id="rId7"/>
    <p:sldId id="262" r:id="rId8"/>
    <p:sldId id="264" r:id="rId9"/>
    <p:sldId id="265" r:id="rId10"/>
    <p:sldId id="269" r:id="rId11"/>
    <p:sldId id="267" r:id="rId12"/>
    <p:sldId id="268" r:id="rId13"/>
    <p:sldId id="26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6" d="100"/>
          <a:sy n="76" d="100"/>
        </p:scale>
        <p:origin x="67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55871DE-D91A-44DA-A73E-BB2F59CB690E}" type="datetimeFigureOut">
              <a:rPr lang="en-US" smtClean="0"/>
              <a:t>12/29/2022</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462046E3-093D-48C9-917F-8AF305389009}" type="slidenum">
              <a:rPr lang="en-US" smtClean="0"/>
              <a:t>‹#›</a:t>
            </a:fld>
            <a:endParaRPr lang="en-US"/>
          </a:p>
        </p:txBody>
      </p:sp>
    </p:spTree>
    <p:extLst>
      <p:ext uri="{BB962C8B-B14F-4D97-AF65-F5344CB8AC3E}">
        <p14:creationId xmlns:p14="http://schemas.microsoft.com/office/powerpoint/2010/main" val="1788316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55871DE-D91A-44DA-A73E-BB2F59CB690E}" type="datetimeFigureOut">
              <a:rPr lang="en-US" smtClean="0"/>
              <a:t>12/29/2022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62046E3-093D-48C9-917F-8AF305389009}" type="slidenum">
              <a:rPr lang="en-US" smtClean="0"/>
              <a:t>‹#›</a:t>
            </a:fld>
            <a:endParaRPr lang="en-US"/>
          </a:p>
        </p:txBody>
      </p:sp>
    </p:spTree>
    <p:extLst>
      <p:ext uri="{BB962C8B-B14F-4D97-AF65-F5344CB8AC3E}">
        <p14:creationId xmlns:p14="http://schemas.microsoft.com/office/powerpoint/2010/main" val="2230772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555871DE-D91A-44DA-A73E-BB2F59CB690E}" type="datetimeFigureOut">
              <a:rPr lang="en-US" smtClean="0"/>
              <a:t>12/29/2022</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62046E3-093D-48C9-917F-8AF305389009}" type="slidenum">
              <a:rPr lang="en-US" smtClean="0"/>
              <a:t>‹#›</a:t>
            </a:fld>
            <a:endParaRPr lang="en-US"/>
          </a:p>
        </p:txBody>
      </p:sp>
    </p:spTree>
    <p:extLst>
      <p:ext uri="{BB962C8B-B14F-4D97-AF65-F5344CB8AC3E}">
        <p14:creationId xmlns:p14="http://schemas.microsoft.com/office/powerpoint/2010/main" val="11843651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555871DE-D91A-44DA-A73E-BB2F59CB690E}" type="datetimeFigureOut">
              <a:rPr lang="en-US" smtClean="0"/>
              <a:t>12/29/2022</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62046E3-093D-48C9-917F-8AF305389009}" type="slidenum">
              <a:rPr lang="en-US" smtClean="0"/>
              <a:t>‹#›</a:t>
            </a:fld>
            <a:endParaRPr lang="en-US"/>
          </a:p>
        </p:txBody>
      </p:sp>
    </p:spTree>
    <p:extLst>
      <p:ext uri="{BB962C8B-B14F-4D97-AF65-F5344CB8AC3E}">
        <p14:creationId xmlns:p14="http://schemas.microsoft.com/office/powerpoint/2010/main" val="33326065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5871DE-D91A-44DA-A73E-BB2F59CB690E}" type="datetimeFigureOut">
              <a:rPr lang="en-US" smtClean="0"/>
              <a:t>12/29/2022</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62046E3-093D-48C9-917F-8AF305389009}" type="slidenum">
              <a:rPr lang="en-US" smtClean="0"/>
              <a:t>‹#›</a:t>
            </a:fld>
            <a:endParaRPr lang="en-US"/>
          </a:p>
        </p:txBody>
      </p:sp>
    </p:spTree>
    <p:extLst>
      <p:ext uri="{BB962C8B-B14F-4D97-AF65-F5344CB8AC3E}">
        <p14:creationId xmlns:p14="http://schemas.microsoft.com/office/powerpoint/2010/main" val="8156985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55871DE-D91A-44DA-A73E-BB2F59CB690E}" type="datetimeFigureOut">
              <a:rPr lang="en-US" smtClean="0"/>
              <a:t>12/29/2022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2046E3-093D-48C9-917F-8AF305389009}" type="slidenum">
              <a:rPr lang="en-US" smtClean="0"/>
              <a:t>‹#›</a:t>
            </a:fld>
            <a:endParaRPr lang="en-US"/>
          </a:p>
        </p:txBody>
      </p:sp>
    </p:spTree>
    <p:extLst>
      <p:ext uri="{BB962C8B-B14F-4D97-AF65-F5344CB8AC3E}">
        <p14:creationId xmlns:p14="http://schemas.microsoft.com/office/powerpoint/2010/main" val="10286697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55871DE-D91A-44DA-A73E-BB2F59CB690E}" type="datetimeFigureOut">
              <a:rPr lang="en-US" smtClean="0"/>
              <a:t>12/29/2022</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462046E3-093D-48C9-917F-8AF305389009}" type="slidenum">
              <a:rPr lang="en-US" smtClean="0"/>
              <a:t>‹#›</a:t>
            </a:fld>
            <a:endParaRPr lang="en-US"/>
          </a:p>
        </p:txBody>
      </p:sp>
    </p:spTree>
    <p:extLst>
      <p:ext uri="{BB962C8B-B14F-4D97-AF65-F5344CB8AC3E}">
        <p14:creationId xmlns:p14="http://schemas.microsoft.com/office/powerpoint/2010/main" val="40964858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55871DE-D91A-44DA-A73E-BB2F59CB690E}" type="datetimeFigureOut">
              <a:rPr lang="en-US" smtClean="0"/>
              <a:t>12/29/2022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2046E3-093D-48C9-917F-8AF305389009}" type="slidenum">
              <a:rPr lang="en-US" smtClean="0"/>
              <a:t>‹#›</a:t>
            </a:fld>
            <a:endParaRPr lang="en-US"/>
          </a:p>
        </p:txBody>
      </p:sp>
    </p:spTree>
    <p:extLst>
      <p:ext uri="{BB962C8B-B14F-4D97-AF65-F5344CB8AC3E}">
        <p14:creationId xmlns:p14="http://schemas.microsoft.com/office/powerpoint/2010/main" val="22073146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555871DE-D91A-44DA-A73E-BB2F59CB690E}" type="datetimeFigureOut">
              <a:rPr lang="en-US" smtClean="0"/>
              <a:t>12/29/2022</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62046E3-093D-48C9-917F-8AF305389009}" type="slidenum">
              <a:rPr lang="en-US" smtClean="0"/>
              <a:t>‹#›</a:t>
            </a:fld>
            <a:endParaRPr lang="en-US"/>
          </a:p>
        </p:txBody>
      </p:sp>
    </p:spTree>
    <p:extLst>
      <p:ext uri="{BB962C8B-B14F-4D97-AF65-F5344CB8AC3E}">
        <p14:creationId xmlns:p14="http://schemas.microsoft.com/office/powerpoint/2010/main" val="2008777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5871DE-D91A-44DA-A73E-BB2F59CB690E}" type="datetimeFigureOut">
              <a:rPr lang="en-US" smtClean="0"/>
              <a:t>12/29/2022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2046E3-093D-48C9-917F-8AF305389009}" type="slidenum">
              <a:rPr lang="en-US" smtClean="0"/>
              <a:t>‹#›</a:t>
            </a:fld>
            <a:endParaRPr lang="en-US"/>
          </a:p>
        </p:txBody>
      </p:sp>
    </p:spTree>
    <p:extLst>
      <p:ext uri="{BB962C8B-B14F-4D97-AF65-F5344CB8AC3E}">
        <p14:creationId xmlns:p14="http://schemas.microsoft.com/office/powerpoint/2010/main" val="633091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5871DE-D91A-44DA-A73E-BB2F59CB690E}" type="datetimeFigureOut">
              <a:rPr lang="en-US" smtClean="0"/>
              <a:t>12/29/2022</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62046E3-093D-48C9-917F-8AF305389009}" type="slidenum">
              <a:rPr lang="en-US" smtClean="0"/>
              <a:t>‹#›</a:t>
            </a:fld>
            <a:endParaRPr lang="en-US"/>
          </a:p>
        </p:txBody>
      </p:sp>
    </p:spTree>
    <p:extLst>
      <p:ext uri="{BB962C8B-B14F-4D97-AF65-F5344CB8AC3E}">
        <p14:creationId xmlns:p14="http://schemas.microsoft.com/office/powerpoint/2010/main" val="1342999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5871DE-D91A-44DA-A73E-BB2F59CB690E}" type="datetimeFigureOut">
              <a:rPr lang="en-US" smtClean="0"/>
              <a:t>12/29/2022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2046E3-093D-48C9-917F-8AF305389009}" type="slidenum">
              <a:rPr lang="en-US" smtClean="0"/>
              <a:t>‹#›</a:t>
            </a:fld>
            <a:endParaRPr lang="en-US"/>
          </a:p>
        </p:txBody>
      </p:sp>
    </p:spTree>
    <p:extLst>
      <p:ext uri="{BB962C8B-B14F-4D97-AF65-F5344CB8AC3E}">
        <p14:creationId xmlns:p14="http://schemas.microsoft.com/office/powerpoint/2010/main" val="2079877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5871DE-D91A-44DA-A73E-BB2F59CB690E}" type="datetimeFigureOut">
              <a:rPr lang="en-US" smtClean="0"/>
              <a:t>12/29/2022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2046E3-093D-48C9-917F-8AF305389009}" type="slidenum">
              <a:rPr lang="en-US" smtClean="0"/>
              <a:t>‹#›</a:t>
            </a:fld>
            <a:endParaRPr lang="en-US"/>
          </a:p>
        </p:txBody>
      </p:sp>
    </p:spTree>
    <p:extLst>
      <p:ext uri="{BB962C8B-B14F-4D97-AF65-F5344CB8AC3E}">
        <p14:creationId xmlns:p14="http://schemas.microsoft.com/office/powerpoint/2010/main" val="2783536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55871DE-D91A-44DA-A73E-BB2F59CB690E}" type="datetimeFigureOut">
              <a:rPr lang="en-US" smtClean="0"/>
              <a:t>12/29/2022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2046E3-093D-48C9-917F-8AF305389009}" type="slidenum">
              <a:rPr lang="en-US" smtClean="0"/>
              <a:t>‹#›</a:t>
            </a:fld>
            <a:endParaRPr lang="en-US"/>
          </a:p>
        </p:txBody>
      </p:sp>
    </p:spTree>
    <p:extLst>
      <p:ext uri="{BB962C8B-B14F-4D97-AF65-F5344CB8AC3E}">
        <p14:creationId xmlns:p14="http://schemas.microsoft.com/office/powerpoint/2010/main" val="2016136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5871DE-D91A-44DA-A73E-BB2F59CB690E}" type="datetimeFigureOut">
              <a:rPr lang="en-US" smtClean="0"/>
              <a:t>12/29/2022</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462046E3-093D-48C9-917F-8AF305389009}" type="slidenum">
              <a:rPr lang="en-US" smtClean="0"/>
              <a:t>‹#›</a:t>
            </a:fld>
            <a:endParaRPr lang="en-US"/>
          </a:p>
        </p:txBody>
      </p:sp>
    </p:spTree>
    <p:extLst>
      <p:ext uri="{BB962C8B-B14F-4D97-AF65-F5344CB8AC3E}">
        <p14:creationId xmlns:p14="http://schemas.microsoft.com/office/powerpoint/2010/main" val="3429832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55871DE-D91A-44DA-A73E-BB2F59CB690E}" type="datetimeFigureOut">
              <a:rPr lang="en-US" smtClean="0"/>
              <a:t>12/29/2022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62046E3-093D-48C9-917F-8AF305389009}" type="slidenum">
              <a:rPr lang="en-US" smtClean="0"/>
              <a:t>‹#›</a:t>
            </a:fld>
            <a:endParaRPr lang="en-US"/>
          </a:p>
        </p:txBody>
      </p:sp>
    </p:spTree>
    <p:extLst>
      <p:ext uri="{BB962C8B-B14F-4D97-AF65-F5344CB8AC3E}">
        <p14:creationId xmlns:p14="http://schemas.microsoft.com/office/powerpoint/2010/main" val="499220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55871DE-D91A-44DA-A73E-BB2F59CB690E}" type="datetimeFigureOut">
              <a:rPr lang="en-US" smtClean="0"/>
              <a:t>12/29/2022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62046E3-093D-48C9-917F-8AF305389009}" type="slidenum">
              <a:rPr lang="en-US" smtClean="0"/>
              <a:t>‹#›</a:t>
            </a:fld>
            <a:endParaRPr lang="en-US"/>
          </a:p>
        </p:txBody>
      </p:sp>
    </p:spTree>
    <p:extLst>
      <p:ext uri="{BB962C8B-B14F-4D97-AF65-F5344CB8AC3E}">
        <p14:creationId xmlns:p14="http://schemas.microsoft.com/office/powerpoint/2010/main" val="3594060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55871DE-D91A-44DA-A73E-BB2F59CB690E}" type="datetimeFigureOut">
              <a:rPr lang="en-US" smtClean="0"/>
              <a:t>12/29/2022</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462046E3-093D-48C9-917F-8AF305389009}" type="slidenum">
              <a:rPr lang="en-US" smtClean="0"/>
              <a:t>‹#›</a:t>
            </a:fld>
            <a:endParaRPr lang="en-US"/>
          </a:p>
        </p:txBody>
      </p:sp>
    </p:spTree>
    <p:extLst>
      <p:ext uri="{BB962C8B-B14F-4D97-AF65-F5344CB8AC3E}">
        <p14:creationId xmlns:p14="http://schemas.microsoft.com/office/powerpoint/2010/main" val="231598283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 id="214748373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treehouseforkids.org/our-services/eligibility/"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independence.wa.gov/"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73CFE-4F3D-4DC1-8664-B25E6658B486}"/>
              </a:ext>
            </a:extLst>
          </p:cNvPr>
          <p:cNvSpPr>
            <a:spLocks noGrp="1"/>
          </p:cNvSpPr>
          <p:nvPr>
            <p:ph type="ctrTitle"/>
          </p:nvPr>
        </p:nvSpPr>
        <p:spPr>
          <a:xfrm>
            <a:off x="1727200" y="1498600"/>
            <a:ext cx="8572500" cy="1930400"/>
          </a:xfrm>
        </p:spPr>
        <p:txBody>
          <a:bodyPr/>
          <a:lstStyle/>
          <a:p>
            <a:pPr algn="ctr"/>
            <a:r>
              <a:rPr lang="en-US" dirty="0"/>
              <a:t>DCYF Extended Foster Care Program</a:t>
            </a:r>
          </a:p>
        </p:txBody>
      </p:sp>
    </p:spTree>
    <p:extLst>
      <p:ext uri="{BB962C8B-B14F-4D97-AF65-F5344CB8AC3E}">
        <p14:creationId xmlns:p14="http://schemas.microsoft.com/office/powerpoint/2010/main" val="2382026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D4C9B-A978-4146-842F-8D1AD4ADA907}"/>
              </a:ext>
            </a:extLst>
          </p:cNvPr>
          <p:cNvSpPr>
            <a:spLocks noGrp="1"/>
          </p:cNvSpPr>
          <p:nvPr>
            <p:ph type="title"/>
          </p:nvPr>
        </p:nvSpPr>
        <p:spPr/>
        <p:txBody>
          <a:bodyPr/>
          <a:lstStyle/>
          <a:p>
            <a:r>
              <a:rPr lang="en-US" sz="2800" dirty="0"/>
              <a:t>What is the Independent Living Skills program?</a:t>
            </a:r>
          </a:p>
        </p:txBody>
      </p:sp>
      <p:sp>
        <p:nvSpPr>
          <p:cNvPr id="3" name="Content Placeholder 2">
            <a:extLst>
              <a:ext uri="{FF2B5EF4-FFF2-40B4-BE49-F238E27FC236}">
                <a16:creationId xmlns:a16="http://schemas.microsoft.com/office/drawing/2014/main" id="{52957134-CC7A-4043-BF72-B08A4FCEBEA2}"/>
              </a:ext>
            </a:extLst>
          </p:cNvPr>
          <p:cNvSpPr>
            <a:spLocks noGrp="1"/>
          </p:cNvSpPr>
          <p:nvPr>
            <p:ph idx="1"/>
          </p:nvPr>
        </p:nvSpPr>
        <p:spPr/>
        <p:txBody>
          <a:bodyPr>
            <a:normAutofit/>
          </a:bodyPr>
          <a:lstStyle/>
          <a:p>
            <a:pPr marL="0" indent="0">
              <a:spcBef>
                <a:spcPts val="600"/>
              </a:spcBef>
              <a:spcAft>
                <a:spcPts val="600"/>
              </a:spcAft>
              <a:buNone/>
            </a:pPr>
            <a:r>
              <a:rPr lang="en-US" sz="1700" dirty="0"/>
              <a:t>Independent Living Skills program can help youth with (referred to program by social worker):</a:t>
            </a:r>
          </a:p>
          <a:p>
            <a:pPr lvl="1">
              <a:spcBef>
                <a:spcPts val="600"/>
              </a:spcBef>
              <a:spcAft>
                <a:spcPts val="600"/>
              </a:spcAft>
              <a:buFont typeface="Wingdings" panose="05000000000000000000" pitchFamily="2" charset="2"/>
              <a:buChar char="§"/>
            </a:pPr>
            <a:r>
              <a:rPr lang="en-US" sz="1700" dirty="0"/>
              <a:t>Daily Living Skills</a:t>
            </a:r>
          </a:p>
          <a:p>
            <a:pPr lvl="1">
              <a:spcBef>
                <a:spcPts val="600"/>
              </a:spcBef>
              <a:spcAft>
                <a:spcPts val="600"/>
              </a:spcAft>
              <a:buFont typeface="Wingdings" panose="05000000000000000000" pitchFamily="2" charset="2"/>
              <a:buChar char="§"/>
            </a:pPr>
            <a:r>
              <a:rPr lang="en-US" sz="1700" dirty="0"/>
              <a:t>Budgeting</a:t>
            </a:r>
          </a:p>
          <a:p>
            <a:pPr lvl="1">
              <a:spcBef>
                <a:spcPts val="600"/>
              </a:spcBef>
              <a:spcAft>
                <a:spcPts val="600"/>
              </a:spcAft>
              <a:buFont typeface="Wingdings" panose="05000000000000000000" pitchFamily="2" charset="2"/>
              <a:buChar char="§"/>
            </a:pPr>
            <a:r>
              <a:rPr lang="en-US" sz="1700" dirty="0"/>
              <a:t>Educational Support</a:t>
            </a:r>
          </a:p>
          <a:p>
            <a:pPr lvl="1">
              <a:spcBef>
                <a:spcPts val="600"/>
              </a:spcBef>
              <a:spcAft>
                <a:spcPts val="600"/>
              </a:spcAft>
              <a:buFont typeface="Wingdings" panose="05000000000000000000" pitchFamily="2" charset="2"/>
              <a:buChar char="§"/>
            </a:pPr>
            <a:r>
              <a:rPr lang="en-US" sz="1700" dirty="0"/>
              <a:t>Career Exploration</a:t>
            </a:r>
          </a:p>
          <a:p>
            <a:pPr lvl="1">
              <a:spcBef>
                <a:spcPts val="600"/>
              </a:spcBef>
              <a:spcAft>
                <a:spcPts val="600"/>
              </a:spcAft>
              <a:buFont typeface="Wingdings" panose="05000000000000000000" pitchFamily="2" charset="2"/>
              <a:buChar char="§"/>
            </a:pPr>
            <a:r>
              <a:rPr lang="en-US" sz="1700" dirty="0"/>
              <a:t>Vocational Training</a:t>
            </a:r>
          </a:p>
          <a:p>
            <a:pPr lvl="1">
              <a:spcBef>
                <a:spcPts val="600"/>
              </a:spcBef>
              <a:spcAft>
                <a:spcPts val="600"/>
              </a:spcAft>
              <a:buFont typeface="Wingdings" panose="05000000000000000000" pitchFamily="2" charset="2"/>
              <a:buChar char="§"/>
            </a:pPr>
            <a:r>
              <a:rPr lang="en-US" sz="1700" dirty="0"/>
              <a:t>Job Planning/Retention</a:t>
            </a:r>
          </a:p>
          <a:p>
            <a:endParaRPr lang="en-US" dirty="0"/>
          </a:p>
        </p:txBody>
      </p:sp>
    </p:spTree>
    <p:extLst>
      <p:ext uri="{BB962C8B-B14F-4D97-AF65-F5344CB8AC3E}">
        <p14:creationId xmlns:p14="http://schemas.microsoft.com/office/powerpoint/2010/main" val="2880302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8A12A-BE51-4079-A3D8-24B672DCF9DF}"/>
              </a:ext>
            </a:extLst>
          </p:cNvPr>
          <p:cNvSpPr>
            <a:spLocks noGrp="1"/>
          </p:cNvSpPr>
          <p:nvPr>
            <p:ph type="title"/>
          </p:nvPr>
        </p:nvSpPr>
        <p:spPr/>
        <p:txBody>
          <a:bodyPr/>
          <a:lstStyle/>
          <a:p>
            <a:r>
              <a:rPr lang="en-US" dirty="0"/>
              <a:t>What support funds are available?</a:t>
            </a:r>
          </a:p>
        </p:txBody>
      </p:sp>
      <p:sp>
        <p:nvSpPr>
          <p:cNvPr id="3" name="Content Placeholder 2">
            <a:extLst>
              <a:ext uri="{FF2B5EF4-FFF2-40B4-BE49-F238E27FC236}">
                <a16:creationId xmlns:a16="http://schemas.microsoft.com/office/drawing/2014/main" id="{7FAAC70C-E6AD-4F9F-A1E6-0E7A06171D7C}"/>
              </a:ext>
            </a:extLst>
          </p:cNvPr>
          <p:cNvSpPr>
            <a:spLocks noGrp="1"/>
          </p:cNvSpPr>
          <p:nvPr>
            <p:ph idx="1"/>
          </p:nvPr>
        </p:nvSpPr>
        <p:spPr/>
        <p:txBody>
          <a:bodyPr/>
          <a:lstStyle/>
          <a:p>
            <a:pPr>
              <a:spcBef>
                <a:spcPts val="1200"/>
              </a:spcBef>
              <a:spcAft>
                <a:spcPts val="1200"/>
              </a:spcAft>
              <a:buFont typeface="Wingdings" panose="05000000000000000000" pitchFamily="2" charset="2"/>
              <a:buChar char="§"/>
            </a:pPr>
            <a:r>
              <a:rPr lang="en-US" b="1" dirty="0"/>
              <a:t>SIL Housing Support Funds </a:t>
            </a:r>
            <a:r>
              <a:rPr lang="en-US" dirty="0"/>
              <a:t>– up to $3500 for youth moving into a SIL setting or having difficulty paying rent due to COVID related loss of employment or reduction in employment. </a:t>
            </a:r>
          </a:p>
          <a:p>
            <a:pPr>
              <a:spcBef>
                <a:spcPts val="1200"/>
              </a:spcBef>
              <a:spcAft>
                <a:spcPts val="1200"/>
              </a:spcAft>
              <a:buFont typeface="Wingdings" panose="05000000000000000000" pitchFamily="2" charset="2"/>
              <a:buChar char="§"/>
            </a:pPr>
            <a:r>
              <a:rPr lang="en-US" b="1" dirty="0"/>
              <a:t>ILS</a:t>
            </a:r>
            <a:r>
              <a:rPr lang="en-US" dirty="0"/>
              <a:t> – Has Transitional Living funds for youth participating in ILS services.  Funds are limited.</a:t>
            </a:r>
          </a:p>
          <a:p>
            <a:pPr>
              <a:spcBef>
                <a:spcPts val="1200"/>
              </a:spcBef>
              <a:spcAft>
                <a:spcPts val="1200"/>
              </a:spcAft>
              <a:buFont typeface="Wingdings" panose="05000000000000000000" pitchFamily="2" charset="2"/>
              <a:buChar char="§"/>
            </a:pPr>
            <a:r>
              <a:rPr lang="en-US" b="1" dirty="0" err="1"/>
              <a:t>TreeHouse</a:t>
            </a:r>
            <a:r>
              <a:rPr lang="en-US" dirty="0"/>
              <a:t> - If a youth is receiving Treehouse services they may be available for rent or other financial services which is at</a:t>
            </a:r>
            <a:r>
              <a:rPr lang="en-US" dirty="0">
                <a:solidFill>
                  <a:srgbClr val="FF0000"/>
                </a:solidFill>
              </a:rPr>
              <a:t> </a:t>
            </a:r>
            <a:r>
              <a:rPr lang="en-US" dirty="0">
                <a:hlinkClick r:id="rId2"/>
              </a:rPr>
              <a:t>Treehouse for Kids</a:t>
            </a:r>
            <a:endParaRPr lang="en-US" dirty="0"/>
          </a:p>
          <a:p>
            <a:endParaRPr lang="en-US" dirty="0"/>
          </a:p>
        </p:txBody>
      </p:sp>
    </p:spTree>
    <p:extLst>
      <p:ext uri="{BB962C8B-B14F-4D97-AF65-F5344CB8AC3E}">
        <p14:creationId xmlns:p14="http://schemas.microsoft.com/office/powerpoint/2010/main" val="2658734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5B4DF-2D65-46F0-B986-58ADD7E6E8DA}"/>
              </a:ext>
            </a:extLst>
          </p:cNvPr>
          <p:cNvSpPr>
            <a:spLocks noGrp="1"/>
          </p:cNvSpPr>
          <p:nvPr>
            <p:ph type="title"/>
          </p:nvPr>
        </p:nvSpPr>
        <p:spPr/>
        <p:txBody>
          <a:bodyPr/>
          <a:lstStyle/>
          <a:p>
            <a:r>
              <a:rPr lang="en-US" sz="2800" dirty="0"/>
              <a:t>What is the Education Training Voucher Program?</a:t>
            </a:r>
          </a:p>
        </p:txBody>
      </p:sp>
      <p:sp>
        <p:nvSpPr>
          <p:cNvPr id="3" name="Content Placeholder 2">
            <a:extLst>
              <a:ext uri="{FF2B5EF4-FFF2-40B4-BE49-F238E27FC236}">
                <a16:creationId xmlns:a16="http://schemas.microsoft.com/office/drawing/2014/main" id="{A92420F5-8C5D-4913-8B97-4426648E6F6D}"/>
              </a:ext>
            </a:extLst>
          </p:cNvPr>
          <p:cNvSpPr>
            <a:spLocks noGrp="1"/>
          </p:cNvSpPr>
          <p:nvPr>
            <p:ph idx="1"/>
          </p:nvPr>
        </p:nvSpPr>
        <p:spPr/>
        <p:txBody>
          <a:bodyPr>
            <a:normAutofit fontScale="92500" lnSpcReduction="20000"/>
          </a:bodyPr>
          <a:lstStyle/>
          <a:p>
            <a:pPr>
              <a:lnSpc>
                <a:spcPct val="121000"/>
              </a:lnSpc>
              <a:spcBef>
                <a:spcPts val="600"/>
              </a:spcBef>
              <a:spcAft>
                <a:spcPts val="600"/>
              </a:spcAft>
              <a:buFont typeface="Wingdings" panose="05000000000000000000" pitchFamily="2" charset="2"/>
              <a:buChar char="§"/>
            </a:pPr>
            <a:r>
              <a:rPr lang="en-US" dirty="0"/>
              <a:t>Provides financial assistance based on need up to $5000 annually toward the cost of attendance for college after high school</a:t>
            </a:r>
          </a:p>
          <a:p>
            <a:pPr>
              <a:lnSpc>
                <a:spcPct val="121000"/>
              </a:lnSpc>
              <a:spcBef>
                <a:spcPts val="600"/>
              </a:spcBef>
              <a:spcAft>
                <a:spcPts val="600"/>
              </a:spcAft>
              <a:buFont typeface="Wingdings" panose="05000000000000000000" pitchFamily="2" charset="2"/>
              <a:buChar char="§"/>
            </a:pPr>
            <a:r>
              <a:rPr lang="en-US" dirty="0"/>
              <a:t>Awards are unique to each student and not every student is eligible for the maximum amount</a:t>
            </a:r>
          </a:p>
          <a:p>
            <a:pPr>
              <a:lnSpc>
                <a:spcPct val="121000"/>
              </a:lnSpc>
              <a:spcBef>
                <a:spcPts val="600"/>
              </a:spcBef>
              <a:spcAft>
                <a:spcPts val="600"/>
              </a:spcAft>
              <a:buFont typeface="Wingdings" panose="05000000000000000000" pitchFamily="2" charset="2"/>
              <a:buChar char="§"/>
            </a:pPr>
            <a:r>
              <a:rPr lang="en-US" dirty="0"/>
              <a:t>ETV applications must be submitted between January 1 and April 30th to meet the priority funding deadline. All applications submitted after April 30th will be placed on a waiting list and will be awarded on a funds available basis.</a:t>
            </a:r>
          </a:p>
          <a:p>
            <a:pPr marL="0" indent="0">
              <a:lnSpc>
                <a:spcPct val="121000"/>
              </a:lnSpc>
              <a:spcBef>
                <a:spcPts val="600"/>
              </a:spcBef>
              <a:spcAft>
                <a:spcPts val="600"/>
              </a:spcAft>
              <a:buNone/>
            </a:pPr>
            <a:r>
              <a:rPr lang="en-US" b="1" dirty="0"/>
              <a:t>How to Apply</a:t>
            </a:r>
          </a:p>
          <a:p>
            <a:pPr>
              <a:lnSpc>
                <a:spcPct val="121000"/>
              </a:lnSpc>
              <a:spcBef>
                <a:spcPts val="600"/>
              </a:spcBef>
              <a:spcAft>
                <a:spcPts val="600"/>
              </a:spcAft>
              <a:buFont typeface="Wingdings" panose="05000000000000000000" pitchFamily="2" charset="2"/>
              <a:buChar char="§"/>
            </a:pPr>
            <a:r>
              <a:rPr lang="en-US" dirty="0"/>
              <a:t>First time applicants are encouraged to complete the online application located at: </a:t>
            </a:r>
            <a:r>
              <a:rPr lang="en-US" dirty="0">
                <a:hlinkClick r:id="rId2"/>
              </a:rPr>
              <a:t>www.independence.wa.gov</a:t>
            </a:r>
            <a:r>
              <a:rPr lang="en-US" dirty="0"/>
              <a:t> </a:t>
            </a:r>
          </a:p>
          <a:p>
            <a:endParaRPr lang="en-US" dirty="0"/>
          </a:p>
        </p:txBody>
      </p:sp>
    </p:spTree>
    <p:extLst>
      <p:ext uri="{BB962C8B-B14F-4D97-AF65-F5344CB8AC3E}">
        <p14:creationId xmlns:p14="http://schemas.microsoft.com/office/powerpoint/2010/main" val="1316750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9336E-DBEA-49A8-9AF2-E43177587E1A}"/>
              </a:ext>
            </a:extLst>
          </p:cNvPr>
          <p:cNvSpPr>
            <a:spLocks noGrp="1"/>
          </p:cNvSpPr>
          <p:nvPr>
            <p:ph type="title"/>
          </p:nvPr>
        </p:nvSpPr>
        <p:spPr/>
        <p:txBody>
          <a:bodyPr/>
          <a:lstStyle/>
          <a:p>
            <a:r>
              <a:rPr lang="en-US" dirty="0"/>
              <a:t>Frequently asked questions</a:t>
            </a:r>
          </a:p>
        </p:txBody>
      </p:sp>
      <p:sp>
        <p:nvSpPr>
          <p:cNvPr id="3" name="Content Placeholder 2">
            <a:extLst>
              <a:ext uri="{FF2B5EF4-FFF2-40B4-BE49-F238E27FC236}">
                <a16:creationId xmlns:a16="http://schemas.microsoft.com/office/drawing/2014/main" id="{4FDCDE17-5FBE-4672-8A9B-1E72B8795A96}"/>
              </a:ext>
            </a:extLst>
          </p:cNvPr>
          <p:cNvSpPr>
            <a:spLocks noGrp="1"/>
          </p:cNvSpPr>
          <p:nvPr>
            <p:ph idx="1"/>
          </p:nvPr>
        </p:nvSpPr>
        <p:spPr/>
        <p:txBody>
          <a:bodyPr>
            <a:normAutofit fontScale="62500" lnSpcReduction="20000"/>
          </a:bodyPr>
          <a:lstStyle/>
          <a:p>
            <a:pPr marL="0" indent="0">
              <a:buNone/>
            </a:pPr>
            <a:endParaRPr lang="en-US" dirty="0"/>
          </a:p>
          <a:p>
            <a:r>
              <a:rPr lang="en-US" b="1" dirty="0"/>
              <a:t>Can I live with my birth parents and receive extended foster care services? </a:t>
            </a:r>
          </a:p>
          <a:p>
            <a:pPr marL="0" indent="0">
              <a:buNone/>
            </a:pPr>
            <a:r>
              <a:rPr lang="en-US" i="1" dirty="0"/>
              <a:t>On a case-by-case basis, it may be possible to live with your birth parents. Your caseworker or the court must approve this SIL setting prior to placement. </a:t>
            </a:r>
            <a:endParaRPr lang="en-US" dirty="0"/>
          </a:p>
          <a:p>
            <a:r>
              <a:rPr lang="en-US" b="1" dirty="0"/>
              <a:t>Can I live in a different county or state and still get these services? </a:t>
            </a:r>
          </a:p>
          <a:p>
            <a:pPr marL="0" indent="0">
              <a:buNone/>
            </a:pPr>
            <a:r>
              <a:rPr lang="en-US" i="1" dirty="0"/>
              <a:t>Yes. You may be able to move out of the state or county and still receive services. Talk with your assigned case worker to create a plan. </a:t>
            </a:r>
            <a:endParaRPr lang="en-US" dirty="0"/>
          </a:p>
          <a:p>
            <a:r>
              <a:rPr lang="en-US" b="1" dirty="0"/>
              <a:t>Can I receive EFC services if I am pregnant or have a child? </a:t>
            </a:r>
          </a:p>
          <a:p>
            <a:pPr marL="0" indent="0">
              <a:buNone/>
            </a:pPr>
            <a:r>
              <a:rPr lang="en-US" i="1" dirty="0"/>
              <a:t>Yes. If you are eligible for EFC you may participate. Your child may also receive additional supports. </a:t>
            </a:r>
            <a:endParaRPr lang="en-US" dirty="0"/>
          </a:p>
          <a:p>
            <a:r>
              <a:rPr lang="en-US" b="1" dirty="0"/>
              <a:t>Do I need to stay in EFC to continue working with my Independent Living Skills (ILS) case manager? </a:t>
            </a:r>
          </a:p>
          <a:p>
            <a:pPr marL="0" indent="0">
              <a:buNone/>
            </a:pPr>
            <a:r>
              <a:rPr lang="en-US" i="1" dirty="0"/>
              <a:t>No. Your ILS eligibility is not affected by your participation in the EFC program. Please continue to work with your case manager or seek out the services of your local ILS office. They are a GREAT resource and will assist you in planning for your future. </a:t>
            </a:r>
            <a:endParaRPr lang="en-US" dirty="0"/>
          </a:p>
          <a:p>
            <a:r>
              <a:rPr lang="en-US" b="1" dirty="0"/>
              <a:t>Will I still have medical insurance? </a:t>
            </a:r>
          </a:p>
          <a:p>
            <a:pPr marL="0" indent="0">
              <a:buNone/>
            </a:pPr>
            <a:r>
              <a:rPr lang="en-US" i="1" dirty="0"/>
              <a:t>Yes. Your Apple Health insurance will continue through your 26th birthday. For more information, contact the Foster Care Medical Team (FCMT) at the Health Care Authority by calling 1-800-562-3022 ext. 15480 or by emailing </a:t>
            </a:r>
            <a:r>
              <a:rPr lang="en-US" b="1" dirty="0"/>
              <a:t>FCMT@hca.wa.gov . </a:t>
            </a:r>
            <a:endParaRPr lang="en-US" dirty="0"/>
          </a:p>
        </p:txBody>
      </p:sp>
    </p:spTree>
    <p:extLst>
      <p:ext uri="{BB962C8B-B14F-4D97-AF65-F5344CB8AC3E}">
        <p14:creationId xmlns:p14="http://schemas.microsoft.com/office/powerpoint/2010/main" val="899103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58145-453B-4632-BE4F-7553647E6DEE}"/>
              </a:ext>
            </a:extLst>
          </p:cNvPr>
          <p:cNvSpPr>
            <a:spLocks noGrp="1"/>
          </p:cNvSpPr>
          <p:nvPr>
            <p:ph type="title"/>
          </p:nvPr>
        </p:nvSpPr>
        <p:spPr/>
        <p:txBody>
          <a:bodyPr/>
          <a:lstStyle/>
          <a:p>
            <a:r>
              <a:rPr lang="en-US" dirty="0"/>
              <a:t>What is Extended Foster Care (EFC)?</a:t>
            </a:r>
          </a:p>
        </p:txBody>
      </p:sp>
      <p:sp>
        <p:nvSpPr>
          <p:cNvPr id="3" name="Content Placeholder 2">
            <a:extLst>
              <a:ext uri="{FF2B5EF4-FFF2-40B4-BE49-F238E27FC236}">
                <a16:creationId xmlns:a16="http://schemas.microsoft.com/office/drawing/2014/main" id="{24449C2A-C0CD-4404-9255-BFE474F60779}"/>
              </a:ext>
            </a:extLst>
          </p:cNvPr>
          <p:cNvSpPr>
            <a:spLocks noGrp="1"/>
          </p:cNvSpPr>
          <p:nvPr>
            <p:ph idx="1"/>
          </p:nvPr>
        </p:nvSpPr>
        <p:spPr/>
        <p:txBody>
          <a:bodyPr/>
          <a:lstStyle/>
          <a:p>
            <a:endParaRPr lang="en-US" dirty="0"/>
          </a:p>
          <a:p>
            <a:r>
              <a:rPr lang="en-US" dirty="0"/>
              <a:t>Extended Foster Care (EFC) is a voluntary program that offers dependent youth the option of remaining in care until age 21 to support a successful transition to independence. </a:t>
            </a:r>
          </a:p>
        </p:txBody>
      </p:sp>
    </p:spTree>
    <p:extLst>
      <p:ext uri="{BB962C8B-B14F-4D97-AF65-F5344CB8AC3E}">
        <p14:creationId xmlns:p14="http://schemas.microsoft.com/office/powerpoint/2010/main" val="1942085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CCFBA-03A9-4778-89F0-88DBDBFE7A0F}"/>
              </a:ext>
            </a:extLst>
          </p:cNvPr>
          <p:cNvSpPr>
            <a:spLocks noGrp="1"/>
          </p:cNvSpPr>
          <p:nvPr>
            <p:ph type="title"/>
          </p:nvPr>
        </p:nvSpPr>
        <p:spPr>
          <a:xfrm>
            <a:off x="1090708" y="838200"/>
            <a:ext cx="8825659" cy="842432"/>
          </a:xfrm>
        </p:spPr>
        <p:txBody>
          <a:bodyPr/>
          <a:lstStyle/>
          <a:p>
            <a:r>
              <a:rPr lang="en-US" sz="3200" dirty="0"/>
              <a:t>What will Extended Foster Care do for me?</a:t>
            </a:r>
          </a:p>
        </p:txBody>
      </p:sp>
      <p:sp>
        <p:nvSpPr>
          <p:cNvPr id="3" name="Content Placeholder 2">
            <a:extLst>
              <a:ext uri="{FF2B5EF4-FFF2-40B4-BE49-F238E27FC236}">
                <a16:creationId xmlns:a16="http://schemas.microsoft.com/office/drawing/2014/main" id="{37433061-A7D4-4BA0-8D0F-6233F483A1F3}"/>
              </a:ext>
            </a:extLst>
          </p:cNvPr>
          <p:cNvSpPr>
            <a:spLocks noGrp="1"/>
          </p:cNvSpPr>
          <p:nvPr>
            <p:ph idx="1"/>
          </p:nvPr>
        </p:nvSpPr>
        <p:spPr/>
        <p:txBody>
          <a:bodyPr>
            <a:normAutofit/>
          </a:bodyPr>
          <a:lstStyle/>
          <a:p>
            <a:endParaRPr lang="en-US" dirty="0"/>
          </a:p>
          <a:p>
            <a:r>
              <a:rPr lang="en-US" dirty="0"/>
              <a:t>EFC provides continued support with placement options and services while you continue to develop the skills needed to be independent. You will be able to finish high school, go to college, learn a trade, find a job, and work on your transition goals. Services may include assistance with: </a:t>
            </a:r>
          </a:p>
          <a:p>
            <a:r>
              <a:rPr lang="en-US" dirty="0"/>
              <a:t>Transition planning support </a:t>
            </a:r>
          </a:p>
          <a:p>
            <a:r>
              <a:rPr lang="en-US" dirty="0"/>
              <a:t>Identifying a placement </a:t>
            </a:r>
          </a:p>
          <a:p>
            <a:r>
              <a:rPr lang="en-US" dirty="0"/>
              <a:t>Accessing community resources such as food stamps </a:t>
            </a:r>
          </a:p>
          <a:p>
            <a:r>
              <a:rPr lang="en-US" dirty="0"/>
              <a:t>Referrals to medical and mental health providers </a:t>
            </a:r>
          </a:p>
          <a:p>
            <a:endParaRPr lang="en-US" dirty="0"/>
          </a:p>
        </p:txBody>
      </p:sp>
    </p:spTree>
    <p:extLst>
      <p:ext uri="{BB962C8B-B14F-4D97-AF65-F5344CB8AC3E}">
        <p14:creationId xmlns:p14="http://schemas.microsoft.com/office/powerpoint/2010/main" val="1066903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BA58C-E634-40F2-9AED-6F36B2AEE1A1}"/>
              </a:ext>
            </a:extLst>
          </p:cNvPr>
          <p:cNvSpPr>
            <a:spLocks noGrp="1"/>
          </p:cNvSpPr>
          <p:nvPr>
            <p:ph type="title"/>
          </p:nvPr>
        </p:nvSpPr>
        <p:spPr/>
        <p:txBody>
          <a:bodyPr/>
          <a:lstStyle/>
          <a:p>
            <a:r>
              <a:rPr lang="en-US" dirty="0"/>
              <a:t>What makes me eligible?</a:t>
            </a:r>
          </a:p>
        </p:txBody>
      </p:sp>
      <p:sp>
        <p:nvSpPr>
          <p:cNvPr id="3" name="Content Placeholder 2">
            <a:extLst>
              <a:ext uri="{FF2B5EF4-FFF2-40B4-BE49-F238E27FC236}">
                <a16:creationId xmlns:a16="http://schemas.microsoft.com/office/drawing/2014/main" id="{FE93CB74-382B-4ACF-A29A-DA1A51439930}"/>
              </a:ext>
            </a:extLst>
          </p:cNvPr>
          <p:cNvSpPr>
            <a:spLocks noGrp="1"/>
          </p:cNvSpPr>
          <p:nvPr>
            <p:ph idx="1"/>
          </p:nvPr>
        </p:nvSpPr>
        <p:spPr/>
        <p:txBody>
          <a:bodyPr/>
          <a:lstStyle/>
          <a:p>
            <a:endParaRPr lang="en-US" dirty="0"/>
          </a:p>
          <a:p>
            <a:endParaRPr lang="en-US" dirty="0"/>
          </a:p>
          <a:p>
            <a:r>
              <a:rPr lang="en-US" dirty="0"/>
              <a:t>Dependent on your 18th birthday, and </a:t>
            </a:r>
          </a:p>
          <a:p>
            <a:r>
              <a:rPr lang="en-US" dirty="0"/>
              <a:t>Meet at least one of the five participation requirements.</a:t>
            </a:r>
          </a:p>
        </p:txBody>
      </p:sp>
    </p:spTree>
    <p:extLst>
      <p:ext uri="{BB962C8B-B14F-4D97-AF65-F5344CB8AC3E}">
        <p14:creationId xmlns:p14="http://schemas.microsoft.com/office/powerpoint/2010/main" val="1970472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4C00E-99D9-49F1-BA7A-834B7E312053}"/>
              </a:ext>
            </a:extLst>
          </p:cNvPr>
          <p:cNvSpPr>
            <a:spLocks noGrp="1"/>
          </p:cNvSpPr>
          <p:nvPr>
            <p:ph type="title"/>
          </p:nvPr>
        </p:nvSpPr>
        <p:spPr/>
        <p:txBody>
          <a:bodyPr/>
          <a:lstStyle/>
          <a:p>
            <a:r>
              <a:rPr lang="en-US" sz="3200" dirty="0"/>
              <a:t>What are the participation requirements?</a:t>
            </a:r>
          </a:p>
        </p:txBody>
      </p:sp>
      <p:sp>
        <p:nvSpPr>
          <p:cNvPr id="3" name="Content Placeholder 2">
            <a:extLst>
              <a:ext uri="{FF2B5EF4-FFF2-40B4-BE49-F238E27FC236}">
                <a16:creationId xmlns:a16="http://schemas.microsoft.com/office/drawing/2014/main" id="{C07583DB-A50D-4615-A863-9DE7426DB79F}"/>
              </a:ext>
            </a:extLst>
          </p:cNvPr>
          <p:cNvSpPr>
            <a:spLocks noGrp="1"/>
          </p:cNvSpPr>
          <p:nvPr>
            <p:ph idx="1"/>
          </p:nvPr>
        </p:nvSpPr>
        <p:spPr/>
        <p:txBody>
          <a:bodyPr>
            <a:normAutofit lnSpcReduction="10000"/>
          </a:bodyPr>
          <a:lstStyle/>
          <a:p>
            <a:endParaRPr lang="en-US" dirty="0"/>
          </a:p>
          <a:p>
            <a:r>
              <a:rPr lang="en-US" dirty="0"/>
              <a:t>You must be actively working on at least one of these categories: </a:t>
            </a:r>
          </a:p>
          <a:p>
            <a:r>
              <a:rPr lang="en-US" dirty="0"/>
              <a:t>Enrolled in high school or GED program; </a:t>
            </a:r>
          </a:p>
          <a:p>
            <a:r>
              <a:rPr lang="en-US" dirty="0"/>
              <a:t>Applied for or enrolled in college or a vocational program; </a:t>
            </a:r>
          </a:p>
          <a:p>
            <a:r>
              <a:rPr lang="en-US" dirty="0"/>
              <a:t>Participating in a program or activity designed to promote or remove barriers to employment; </a:t>
            </a:r>
          </a:p>
          <a:p>
            <a:r>
              <a:rPr lang="en-US" dirty="0"/>
              <a:t>Working 80 hours or more a month; or </a:t>
            </a:r>
          </a:p>
          <a:p>
            <a:r>
              <a:rPr lang="en-US" dirty="0"/>
              <a:t>Unable to engage in any of the above activities due to a documented medical condition. Written documentation must be provided to case worker and be certified by a licensed health care provider. </a:t>
            </a:r>
          </a:p>
          <a:p>
            <a:endParaRPr lang="en-US" dirty="0"/>
          </a:p>
        </p:txBody>
      </p:sp>
    </p:spTree>
    <p:extLst>
      <p:ext uri="{BB962C8B-B14F-4D97-AF65-F5344CB8AC3E}">
        <p14:creationId xmlns:p14="http://schemas.microsoft.com/office/powerpoint/2010/main" val="3965063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B201F-ECB8-4884-B66A-F09D1E3ACD42}"/>
              </a:ext>
            </a:extLst>
          </p:cNvPr>
          <p:cNvSpPr>
            <a:spLocks noGrp="1"/>
          </p:cNvSpPr>
          <p:nvPr>
            <p:ph type="title"/>
          </p:nvPr>
        </p:nvSpPr>
        <p:spPr/>
        <p:txBody>
          <a:bodyPr/>
          <a:lstStyle/>
          <a:p>
            <a:r>
              <a:rPr lang="en-US" dirty="0"/>
              <a:t>What are my responsibilities?</a:t>
            </a:r>
          </a:p>
        </p:txBody>
      </p:sp>
      <p:sp>
        <p:nvSpPr>
          <p:cNvPr id="3" name="Content Placeholder 2">
            <a:extLst>
              <a:ext uri="{FF2B5EF4-FFF2-40B4-BE49-F238E27FC236}">
                <a16:creationId xmlns:a16="http://schemas.microsoft.com/office/drawing/2014/main" id="{C39CBD56-A1AC-4AAD-B62D-035359247849}"/>
              </a:ext>
            </a:extLst>
          </p:cNvPr>
          <p:cNvSpPr>
            <a:spLocks noGrp="1"/>
          </p:cNvSpPr>
          <p:nvPr>
            <p:ph idx="1"/>
          </p:nvPr>
        </p:nvSpPr>
        <p:spPr/>
        <p:txBody>
          <a:bodyPr/>
          <a:lstStyle/>
          <a:p>
            <a:endParaRPr lang="en-US" dirty="0"/>
          </a:p>
          <a:p>
            <a:endParaRPr lang="en-US" dirty="0"/>
          </a:p>
          <a:p>
            <a:r>
              <a:rPr lang="en-US" dirty="0"/>
              <a:t>Engage in one of the participation requirements </a:t>
            </a:r>
          </a:p>
          <a:p>
            <a:r>
              <a:rPr lang="en-US" dirty="0"/>
              <a:t>Meet with your case worker at least once a month and communicate any changes.</a:t>
            </a:r>
          </a:p>
          <a:p>
            <a:r>
              <a:rPr lang="en-US" dirty="0"/>
              <a:t>Work with your case worker toward achieving the plans developed in your transition plan </a:t>
            </a:r>
          </a:p>
          <a:p>
            <a:r>
              <a:rPr lang="en-US" dirty="0"/>
              <a:t>Work toward independence and self-sufficiency </a:t>
            </a:r>
          </a:p>
          <a:p>
            <a:endParaRPr lang="en-US" dirty="0"/>
          </a:p>
        </p:txBody>
      </p:sp>
    </p:spTree>
    <p:extLst>
      <p:ext uri="{BB962C8B-B14F-4D97-AF65-F5344CB8AC3E}">
        <p14:creationId xmlns:p14="http://schemas.microsoft.com/office/powerpoint/2010/main" val="1254427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ADDEA-AFC7-4AFF-95A8-0BA336354226}"/>
              </a:ext>
            </a:extLst>
          </p:cNvPr>
          <p:cNvSpPr>
            <a:spLocks noGrp="1"/>
          </p:cNvSpPr>
          <p:nvPr>
            <p:ph type="title"/>
          </p:nvPr>
        </p:nvSpPr>
        <p:spPr/>
        <p:txBody>
          <a:bodyPr/>
          <a:lstStyle/>
          <a:p>
            <a:r>
              <a:rPr lang="en-US" dirty="0"/>
              <a:t>What are my placement options?</a:t>
            </a:r>
          </a:p>
        </p:txBody>
      </p:sp>
      <p:sp>
        <p:nvSpPr>
          <p:cNvPr id="3" name="Content Placeholder 2">
            <a:extLst>
              <a:ext uri="{FF2B5EF4-FFF2-40B4-BE49-F238E27FC236}">
                <a16:creationId xmlns:a16="http://schemas.microsoft.com/office/drawing/2014/main" id="{900C60E5-D081-4AC9-95FB-4A50481EE5E8}"/>
              </a:ext>
            </a:extLst>
          </p:cNvPr>
          <p:cNvSpPr>
            <a:spLocks noGrp="1"/>
          </p:cNvSpPr>
          <p:nvPr>
            <p:ph idx="1"/>
          </p:nvPr>
        </p:nvSpPr>
        <p:spPr>
          <a:xfrm>
            <a:off x="1154954" y="2413000"/>
            <a:ext cx="9334500" cy="4025900"/>
          </a:xfrm>
        </p:spPr>
        <p:txBody>
          <a:bodyPr>
            <a:normAutofit fontScale="47500" lnSpcReduction="20000"/>
          </a:bodyPr>
          <a:lstStyle/>
          <a:p>
            <a:endParaRPr lang="en-US" dirty="0"/>
          </a:p>
          <a:p>
            <a:r>
              <a:rPr lang="en-US" sz="2500" dirty="0"/>
              <a:t>Placement options are case by case, based on your transition plan, must be approved by your assigned worker or the court, and may include: </a:t>
            </a:r>
          </a:p>
          <a:p>
            <a:r>
              <a:rPr lang="en-US" sz="2500" dirty="0"/>
              <a:t>licensed foster home; </a:t>
            </a:r>
          </a:p>
          <a:p>
            <a:r>
              <a:rPr lang="en-US" sz="2500" dirty="0"/>
              <a:t>group home; </a:t>
            </a:r>
          </a:p>
          <a:p>
            <a:r>
              <a:rPr lang="en-US" sz="2500" dirty="0"/>
              <a:t>Behavior Rehabilitation Services setting; </a:t>
            </a:r>
          </a:p>
          <a:p>
            <a:r>
              <a:rPr lang="en-US" sz="2500" dirty="0"/>
              <a:t>Supervised Independent Living (SIL) setting that includes but is not limited to: </a:t>
            </a:r>
            <a:r>
              <a:rPr lang="en-US" sz="2500" i="1" dirty="0"/>
              <a:t>Apartments </a:t>
            </a:r>
            <a:endParaRPr lang="en-US" sz="2500" dirty="0"/>
          </a:p>
          <a:p>
            <a:r>
              <a:rPr lang="en-US" sz="2500" i="1" dirty="0"/>
              <a:t>Room-and-board arrangements </a:t>
            </a:r>
            <a:endParaRPr lang="en-US" sz="2500" dirty="0"/>
          </a:p>
          <a:p>
            <a:r>
              <a:rPr lang="en-US" sz="2500" i="1" dirty="0"/>
              <a:t>College or university residence hall/ dormitories </a:t>
            </a:r>
            <a:endParaRPr lang="en-US" sz="2500" dirty="0"/>
          </a:p>
          <a:p>
            <a:r>
              <a:rPr lang="en-US" sz="2500" i="1" dirty="0"/>
              <a:t>AmeriCorps or Job Corps </a:t>
            </a:r>
            <a:endParaRPr lang="en-US" sz="2500" dirty="0"/>
          </a:p>
          <a:p>
            <a:r>
              <a:rPr lang="en-US" sz="2500" i="1" dirty="0"/>
              <a:t>Shared roommate settings </a:t>
            </a:r>
            <a:endParaRPr lang="en-US" sz="2500" dirty="0"/>
          </a:p>
          <a:p>
            <a:r>
              <a:rPr lang="en-US" sz="2500" i="1" dirty="0"/>
              <a:t>Renting a room </a:t>
            </a:r>
            <a:endParaRPr lang="en-US" sz="2500" dirty="0"/>
          </a:p>
          <a:p>
            <a:r>
              <a:rPr lang="en-US" sz="2500" i="1" dirty="0"/>
              <a:t>Parents/Guardians </a:t>
            </a:r>
            <a:endParaRPr lang="en-US" sz="2500" dirty="0"/>
          </a:p>
          <a:p>
            <a:r>
              <a:rPr lang="en-US" sz="2500" i="1" dirty="0"/>
              <a:t>Relative/Other Adults </a:t>
            </a:r>
            <a:endParaRPr lang="en-US" sz="2500" dirty="0"/>
          </a:p>
          <a:p>
            <a:r>
              <a:rPr lang="en-US" sz="2500" i="1" dirty="0"/>
              <a:t>A licensed foster home with a room-and-board arrangement </a:t>
            </a:r>
            <a:endParaRPr lang="en-US" sz="2500" dirty="0"/>
          </a:p>
          <a:p>
            <a:endParaRPr lang="en-US" dirty="0"/>
          </a:p>
          <a:p>
            <a:endParaRPr lang="en-US" dirty="0"/>
          </a:p>
        </p:txBody>
      </p:sp>
    </p:spTree>
    <p:extLst>
      <p:ext uri="{BB962C8B-B14F-4D97-AF65-F5344CB8AC3E}">
        <p14:creationId xmlns:p14="http://schemas.microsoft.com/office/powerpoint/2010/main" val="3692495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AD224-2C87-48E1-9A07-99A00B52EFB8}"/>
              </a:ext>
            </a:extLst>
          </p:cNvPr>
          <p:cNvSpPr>
            <a:spLocks noGrp="1"/>
          </p:cNvSpPr>
          <p:nvPr>
            <p:ph type="title"/>
          </p:nvPr>
        </p:nvSpPr>
        <p:spPr/>
        <p:txBody>
          <a:bodyPr/>
          <a:lstStyle/>
          <a:p>
            <a:r>
              <a:rPr lang="en-US" dirty="0"/>
              <a:t>Will I receive a monthly stipend?</a:t>
            </a:r>
          </a:p>
        </p:txBody>
      </p:sp>
      <p:sp>
        <p:nvSpPr>
          <p:cNvPr id="3" name="Content Placeholder 2">
            <a:extLst>
              <a:ext uri="{FF2B5EF4-FFF2-40B4-BE49-F238E27FC236}">
                <a16:creationId xmlns:a16="http://schemas.microsoft.com/office/drawing/2014/main" id="{21A33A96-AB10-4821-8FC4-0DE6A5DB607D}"/>
              </a:ext>
            </a:extLst>
          </p:cNvPr>
          <p:cNvSpPr>
            <a:spLocks noGrp="1"/>
          </p:cNvSpPr>
          <p:nvPr>
            <p:ph idx="1"/>
          </p:nvPr>
        </p:nvSpPr>
        <p:spPr/>
        <p:txBody>
          <a:bodyPr/>
          <a:lstStyle/>
          <a:p>
            <a:endParaRPr lang="en-US" dirty="0"/>
          </a:p>
          <a:p>
            <a:endParaRPr lang="en-US" dirty="0"/>
          </a:p>
          <a:p>
            <a:r>
              <a:rPr lang="en-US" dirty="0"/>
              <a:t>If you reside in a foster care placement, the caregiver will receive the money to pay for your foster care. If you are approved to reside in a Supervised Independent Living (SIL) setting, you will receive a monthly stipend of $810 paid directly to you to help pay for your living expenses. </a:t>
            </a:r>
          </a:p>
        </p:txBody>
      </p:sp>
    </p:spTree>
    <p:extLst>
      <p:ext uri="{BB962C8B-B14F-4D97-AF65-F5344CB8AC3E}">
        <p14:creationId xmlns:p14="http://schemas.microsoft.com/office/powerpoint/2010/main" val="1383699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D4EBF-9769-4D8B-B3DA-9F50D428D110}"/>
              </a:ext>
            </a:extLst>
          </p:cNvPr>
          <p:cNvSpPr>
            <a:spLocks noGrp="1"/>
          </p:cNvSpPr>
          <p:nvPr>
            <p:ph type="title"/>
          </p:nvPr>
        </p:nvSpPr>
        <p:spPr/>
        <p:txBody>
          <a:bodyPr/>
          <a:lstStyle/>
          <a:p>
            <a:r>
              <a:rPr lang="en-US" dirty="0"/>
              <a:t>If I chose to not remain in care, can I change my mind?</a:t>
            </a:r>
          </a:p>
        </p:txBody>
      </p:sp>
      <p:sp>
        <p:nvSpPr>
          <p:cNvPr id="3" name="Content Placeholder 2">
            <a:extLst>
              <a:ext uri="{FF2B5EF4-FFF2-40B4-BE49-F238E27FC236}">
                <a16:creationId xmlns:a16="http://schemas.microsoft.com/office/drawing/2014/main" id="{4AC39853-03AA-4D4B-BCA5-B6C8F5B0BF76}"/>
              </a:ext>
            </a:extLst>
          </p:cNvPr>
          <p:cNvSpPr>
            <a:spLocks noGrp="1"/>
          </p:cNvSpPr>
          <p:nvPr>
            <p:ph idx="1"/>
          </p:nvPr>
        </p:nvSpPr>
        <p:spPr/>
        <p:txBody>
          <a:bodyPr/>
          <a:lstStyle/>
          <a:p>
            <a:endParaRPr lang="en-US" dirty="0"/>
          </a:p>
          <a:p>
            <a:endParaRPr lang="en-US" dirty="0"/>
          </a:p>
          <a:p>
            <a:r>
              <a:rPr lang="en-US" dirty="0"/>
              <a:t>YES! You are able to enter and exit the program as needed until you are 21 years old. </a:t>
            </a:r>
          </a:p>
          <a:p>
            <a:r>
              <a:rPr lang="en-US" dirty="0"/>
              <a:t>Call 1-866-363-4276 and let us know that you want to be part of the program. </a:t>
            </a:r>
          </a:p>
        </p:txBody>
      </p:sp>
    </p:spTree>
    <p:extLst>
      <p:ext uri="{BB962C8B-B14F-4D97-AF65-F5344CB8AC3E}">
        <p14:creationId xmlns:p14="http://schemas.microsoft.com/office/powerpoint/2010/main" val="1946149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155</TotalTime>
  <Words>985</Words>
  <Application>Microsoft Office PowerPoint</Application>
  <PresentationFormat>Widescreen</PresentationFormat>
  <Paragraphs>85</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Century Gothic</vt:lpstr>
      <vt:lpstr>Wingdings</vt:lpstr>
      <vt:lpstr>Wingdings 3</vt:lpstr>
      <vt:lpstr>Ion Boardroom</vt:lpstr>
      <vt:lpstr>DCYF Extended Foster Care Program</vt:lpstr>
      <vt:lpstr>What is Extended Foster Care (EFC)?</vt:lpstr>
      <vt:lpstr>What will Extended Foster Care do for me?</vt:lpstr>
      <vt:lpstr>What makes me eligible?</vt:lpstr>
      <vt:lpstr>What are the participation requirements?</vt:lpstr>
      <vt:lpstr>What are my responsibilities?</vt:lpstr>
      <vt:lpstr>What are my placement options?</vt:lpstr>
      <vt:lpstr>Will I receive a monthly stipend?</vt:lpstr>
      <vt:lpstr>If I chose to not remain in care, can I change my mind?</vt:lpstr>
      <vt:lpstr>What is the Independent Living Skills program?</vt:lpstr>
      <vt:lpstr>What support funds are available?</vt:lpstr>
      <vt:lpstr>What is the Education Training Voucher Program?</vt:lpstr>
      <vt:lpstr>Frequently asked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DCYF Extended Foster Care Program</dc:title>
  <dc:creator>Thornton, Tina (DCYF)</dc:creator>
  <cp:lastModifiedBy>Thornton, Tina (DCYF)</cp:lastModifiedBy>
  <cp:revision>7</cp:revision>
  <dcterms:created xsi:type="dcterms:W3CDTF">2022-12-29T18:56:07Z</dcterms:created>
  <dcterms:modified xsi:type="dcterms:W3CDTF">2022-12-29T21:31:23Z</dcterms:modified>
</cp:coreProperties>
</file>